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8" r:id="rId2"/>
    <p:sldId id="273" r:id="rId3"/>
    <p:sldId id="272" r:id="rId4"/>
    <p:sldId id="259" r:id="rId5"/>
    <p:sldId id="275" r:id="rId6"/>
    <p:sldId id="285" r:id="rId7"/>
    <p:sldId id="274" r:id="rId8"/>
    <p:sldId id="280" r:id="rId9"/>
    <p:sldId id="286" r:id="rId10"/>
    <p:sldId id="292" r:id="rId11"/>
    <p:sldId id="282" r:id="rId12"/>
    <p:sldId id="279" r:id="rId13"/>
    <p:sldId id="258" r:id="rId14"/>
    <p:sldId id="288" r:id="rId15"/>
    <p:sldId id="265" r:id="rId16"/>
    <p:sldId id="297" r:id="rId17"/>
    <p:sldId id="296" r:id="rId18"/>
    <p:sldId id="300" r:id="rId19"/>
    <p:sldId id="271" r:id="rId20"/>
    <p:sldId id="262" r:id="rId21"/>
    <p:sldId id="298" r:id="rId22"/>
    <p:sldId id="299" r:id="rId23"/>
    <p:sldId id="29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진 홍" initials="유홍" lastIdx="1" clrIdx="0">
    <p:extLst>
      <p:ext uri="{19B8F6BF-5375-455C-9EA6-DF929625EA0E}">
        <p15:presenceInfo xmlns:p15="http://schemas.microsoft.com/office/powerpoint/2012/main" userId="S::ssundong010@knou.ac.kr::752e4be4-91b1-4995-ab0e-b5b0deea986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3CA"/>
    <a:srgbClr val="FF9999"/>
    <a:srgbClr val="004F91"/>
    <a:srgbClr val="F8D9B6"/>
    <a:srgbClr val="006380"/>
    <a:srgbClr val="00869B"/>
    <a:srgbClr val="0193A7"/>
    <a:srgbClr val="41CFDA"/>
    <a:srgbClr val="03ABCF"/>
    <a:srgbClr val="0388A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85178" autoAdjust="0"/>
  </p:normalViewPr>
  <p:slideViewPr>
    <p:cSldViewPr snapToGrid="0" showGuides="1">
      <p:cViewPr varScale="1">
        <p:scale>
          <a:sx n="59" d="100"/>
          <a:sy n="59" d="100"/>
        </p:scale>
        <p:origin x="96" y="12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88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FE42483-1119-4481-97A7-BD73D4ECE6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A51FED-1103-410F-9FE1-2EF05CEBC5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FA616-73F3-4385-A4E6-25E887C32B94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C97E2B-555E-465C-992E-C85EBE7E51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5AEB91-9E20-4075-A4E0-AA4AF99660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96B97-3CE3-4B3A-9CDA-00CE2E0C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765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9DE74-AF1F-491D-B2A2-284153BFF2C1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BF65C-1F74-44E2-8EEC-7EF9848F9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814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9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94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444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여기서의 군집은 데이터를 </a:t>
            </a:r>
            <a:r>
              <a:rPr lang="ko-KR" altLang="en-US" dirty="0" err="1"/>
              <a:t>그룹핑할때의</a:t>
            </a:r>
            <a:r>
              <a:rPr lang="ko-KR" altLang="en-US" dirty="0"/>
              <a:t> </a:t>
            </a:r>
            <a:r>
              <a:rPr lang="en-US" altLang="ko-KR" dirty="0"/>
              <a:t>Cluster</a:t>
            </a:r>
            <a:r>
              <a:rPr lang="ko-KR" altLang="en-US" dirty="0"/>
              <a:t>가 아닌 생명체 집단의 움직임을 뜻하는 </a:t>
            </a:r>
            <a:r>
              <a:rPr lang="en-US" altLang="ko-KR" dirty="0"/>
              <a:t>Flocking</a:t>
            </a:r>
            <a:r>
              <a:rPr lang="ko-KR" altLang="en-US" dirty="0"/>
              <a:t>을 의미합니다</a:t>
            </a:r>
            <a:r>
              <a:rPr lang="en-US" altLang="ko-KR" dirty="0"/>
              <a:t>. </a:t>
            </a:r>
            <a:r>
              <a:rPr lang="ko-KR" altLang="en-US" dirty="0"/>
              <a:t>군집 시뮬레이션이란 수많은 생명체가 뭉쳐서 활동하는 모습을 컴퓨터로 시뮬레이션 하는 것을 이야기합니다</a:t>
            </a:r>
            <a:r>
              <a:rPr lang="en-US" altLang="ko-KR" dirty="0"/>
              <a:t>. </a:t>
            </a:r>
            <a:r>
              <a:rPr lang="ko-KR" altLang="en-US" dirty="0"/>
              <a:t>특히 작은 물고기들은 포식자로부터의 습격에 대비하기 위해 서로 뭉쳐 큰 물고기처럼 보이도록 행동합니다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복잡계는 간단히 수많은 요소들로 </a:t>
            </a:r>
            <a:r>
              <a:rPr lang="ko-KR" altLang="en-US" dirty="0" err="1"/>
              <a:t>구성되어있으며</a:t>
            </a:r>
            <a:r>
              <a:rPr lang="en-US" altLang="ko-KR" dirty="0"/>
              <a:t>, </a:t>
            </a:r>
            <a:r>
              <a:rPr lang="ko-KR" altLang="en-US" dirty="0"/>
              <a:t>그들 사이에서 </a:t>
            </a:r>
            <a:r>
              <a:rPr lang="ko-KR" altLang="en-US" dirty="0" err="1"/>
              <a:t>비선형적인</a:t>
            </a:r>
            <a:r>
              <a:rPr lang="ko-KR" altLang="en-US" dirty="0"/>
              <a:t> 상호작용에 의해 예측하기 어려운 결과가 나오는 시스템을 이야기합니다</a:t>
            </a:r>
            <a:r>
              <a:rPr lang="en-US" altLang="ko-KR" dirty="0"/>
              <a:t>. </a:t>
            </a:r>
            <a:r>
              <a:rPr lang="ko-KR" altLang="en-US" dirty="0"/>
              <a:t>이런 수많은 요소들 사이에서 작은 상호작용이 수많은 요소들 사이에서 일어나다 보면 기존의 상호작용으로는 예측하기 힘든 거대한 패턴이나 움직임이 일어나는데</a:t>
            </a:r>
            <a:r>
              <a:rPr lang="en-US" altLang="ko-KR" dirty="0"/>
              <a:t>, </a:t>
            </a:r>
            <a:r>
              <a:rPr lang="ko-KR" altLang="en-US" dirty="0"/>
              <a:t>이러한 과정은 외부 개입 없이 일어나기 때문에 자기조직화라고 부릅니다</a:t>
            </a:r>
            <a:r>
              <a:rPr lang="en-US" altLang="ko-KR" dirty="0"/>
              <a:t>. </a:t>
            </a:r>
            <a:r>
              <a:rPr lang="ko-KR" altLang="en-US" dirty="0"/>
              <a:t>이번 시뮬레이션에서도 한 물고기 개체에 간단한 명령을 줄 것이지만</a:t>
            </a:r>
            <a:r>
              <a:rPr lang="en-US" altLang="ko-KR" dirty="0"/>
              <a:t>, </a:t>
            </a:r>
            <a:r>
              <a:rPr lang="ko-KR" altLang="en-US" dirty="0"/>
              <a:t>이 명령이 수많은 물고기에서 동시에 수행되어 나타나는 예측하기 힘든 결과를 시뮬레이션 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군집 시뮬레이션이 성공적으로 수행된다면 자연의 웅장한 아름다움을 컴퓨터 그래픽으로 </a:t>
            </a:r>
            <a:r>
              <a:rPr lang="ko-KR" altLang="en-US" dirty="0" err="1"/>
              <a:t>흉내낼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556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84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33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658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280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96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685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47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939AF-EDAA-4E75-B0EF-AD1B00EC5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30106A-1390-40B0-841F-1685F71A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AE88B-69FA-4080-9CC0-29B5FD74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DCCC-A2F3-409E-893E-B076AC5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75FD3-8F3B-4CAF-91E1-FAFA5BC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33327-2AA1-4F82-802C-DC8A8E84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0D131-1ED2-433C-9960-491453AA4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4170F-6CD6-45B7-A0A1-3F17D1D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6900C-406A-4210-9A74-AEF8CDBA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0B21-6076-4224-BA79-0FE5A087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1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70640-BF01-4043-A688-44894BA6E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199D0-8FEA-4FD4-A9CF-0C3279C21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8233B-5717-4D3E-B11D-11FE4FD0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B9ABA-0811-45D8-BF65-551670F6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687C3-5672-40DC-A54C-672309CD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1D418-F576-4A38-8063-25C621AC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35D4F-29F1-451D-B757-EDAF6E8B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C7918-FDF1-4094-BA20-C5DA2E74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FA876-3D5E-472C-8730-65A70915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B7A82-2441-47CD-AB69-A406E8C2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2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961E-1530-469B-89B9-D418153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14DEF-766D-43D5-A733-960C8DA57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F40EF-1B38-4F3B-BBFC-D709BD04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E5F50-D32B-471C-9CE7-763238F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69826-8A29-490A-AA8D-6AC0075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2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026FC-E9FB-4848-91E5-5298D899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97AF1-560C-40CA-9F77-C4482D48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C0796C-7EC1-4E5C-A958-404EE7B06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77541-68E4-4220-B55C-32A24D85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89BEA-B9D2-4315-865D-0922BB8D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399B8-5430-471A-8327-BC683828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CE3AB-0CC2-49EE-9DA0-3CB2C086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0D51B-44B7-4408-BC66-099F46D47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61FD69-CFCC-4C2D-B7F4-0644CA98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C0D580-B31D-4CAB-94F1-7EBCE7BE4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C9EEF7-64C4-4FAD-9CFE-FD473249E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BE591D-57DD-4E41-90A3-ABF3AA38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A6D044-C3E0-4D5E-AF10-FACC94C4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83FC5-E510-41A5-9C66-87136290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5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CF913-0565-4EF5-9DF3-7BBF5C8C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D481E3-9ABB-44E4-BA96-584DA6B5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8FEF85-13E2-4C06-A394-5D793C8F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59790F-659A-49BB-A168-3AFACB2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358B96-B88D-44E0-80FB-A3E5115E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4965D0-B67C-44FE-B2DF-8A9A1FF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E08DD7-6BB0-4E42-8EE5-AAC66D4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AD6E2-3E31-4034-8FF1-64F8A46401D0}"/>
              </a:ext>
            </a:extLst>
          </p:cNvPr>
          <p:cNvSpPr txBox="1"/>
          <p:nvPr userDrawn="1"/>
        </p:nvSpPr>
        <p:spPr>
          <a:xfrm>
            <a:off x="100069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7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334CD-F1FC-4FC8-A33D-812FC56E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2E690-E86A-4722-8316-0FF92D49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D91116-A8BD-4884-9523-160728CC1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00E92-4799-4898-98C7-B692B967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78D38-4CFE-47A6-96B0-555ED137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D91FB-39E5-422E-AC1D-39E10E17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0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DA18-F480-4F43-9A50-EADDABE5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6B1D8-2477-4DB6-BE7D-11274783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5D60A-76F5-4617-83B0-E89AD623E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1EC6B5-B075-4D35-AF79-AED23C1C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F6AC84-AD13-4AE0-81DD-8803DC1E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4FB3C-BBE8-47DB-9541-199402AF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4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54567B-AA32-4399-B4A4-FABCF6F6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8D90E-B19D-496D-A8CD-027F4150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BE15F-B2E5-4F5E-9536-3714D94D6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484E9-28E7-414B-8A10-8B88CF2761E2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C7A53-550B-4CD2-B975-305B0E751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0BB5B-A2EE-4D07-89B8-AA87B48F1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0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5AVVDXJSV3g?feature=oembed" TargetMode="Externa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vsp1HCKeMQ?feature=oembed" TargetMode="Externa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나무, 식물이(가) 표시된 사진&#10;&#10;자동 생성된 설명">
            <a:extLst>
              <a:ext uri="{FF2B5EF4-FFF2-40B4-BE49-F238E27FC236}">
                <a16:creationId xmlns:a16="http://schemas.microsoft.com/office/drawing/2014/main" id="{FD826BB4-D28E-403D-950D-07B626219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6484" y="-30997"/>
            <a:ext cx="14084968" cy="688899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7974FE1-4C44-45A0-9328-80FCD0645472}"/>
              </a:ext>
            </a:extLst>
          </p:cNvPr>
          <p:cNvGrpSpPr/>
          <p:nvPr/>
        </p:nvGrpSpPr>
        <p:grpSpPr>
          <a:xfrm>
            <a:off x="3792955" y="2747210"/>
            <a:ext cx="4606089" cy="1363579"/>
            <a:chOff x="3792955" y="2747210"/>
            <a:chExt cx="4606089" cy="136357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E463ED-4BD5-42F9-96F2-9C70B90152F7}"/>
                </a:ext>
              </a:extLst>
            </p:cNvPr>
            <p:cNvSpPr/>
            <p:nvPr/>
          </p:nvSpPr>
          <p:spPr>
            <a:xfrm>
              <a:off x="3792955" y="2747210"/>
              <a:ext cx="4606089" cy="1363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282E7-FE6A-4789-A025-64312C9596EB}"/>
                </a:ext>
              </a:extLst>
            </p:cNvPr>
            <p:cNvSpPr txBox="1"/>
            <p:nvPr/>
          </p:nvSpPr>
          <p:spPr>
            <a:xfrm>
              <a:off x="4020750" y="2787350"/>
              <a:ext cx="415049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Boid</a:t>
              </a:r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Simulation</a:t>
              </a:r>
            </a:p>
            <a:p>
              <a:pPr algn="ctr"/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홍유진</a:t>
              </a:r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서울지역대학</a:t>
              </a:r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C9D7342-D647-4D17-987E-AD9E2B1BACC0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2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C2BB1C2-8205-4FD3-AF76-0B88092AAF9B}"/>
              </a:ext>
            </a:extLst>
          </p:cNvPr>
          <p:cNvGrpSpPr/>
          <p:nvPr/>
        </p:nvGrpSpPr>
        <p:grpSpPr>
          <a:xfrm>
            <a:off x="-60729" y="-23172"/>
            <a:ext cx="12446989" cy="6881172"/>
            <a:chOff x="-61488" y="-23172"/>
            <a:chExt cx="12602576" cy="688117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F734456-C6C4-4C08-96CE-4C11EE714014}"/>
                </a:ext>
              </a:extLst>
            </p:cNvPr>
            <p:cNvSpPr/>
            <p:nvPr/>
          </p:nvSpPr>
          <p:spPr>
            <a:xfrm>
              <a:off x="3249187" y="0"/>
              <a:ext cx="3020439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9923019-9BE3-4FC0-A0E6-897FEE7F36A5}"/>
                </a:ext>
              </a:extLst>
            </p:cNvPr>
            <p:cNvSpPr/>
            <p:nvPr/>
          </p:nvSpPr>
          <p:spPr>
            <a:xfrm>
              <a:off x="-61488" y="0"/>
              <a:ext cx="3315485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DA6714B-2F78-442F-A3DE-F4759285BAC6}"/>
                </a:ext>
              </a:extLst>
            </p:cNvPr>
            <p:cNvSpPr/>
            <p:nvPr/>
          </p:nvSpPr>
          <p:spPr>
            <a:xfrm>
              <a:off x="6269627" y="0"/>
              <a:ext cx="6271461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C3D6C2D-DF4E-4D1B-AE35-21C929EBD224}"/>
                </a:ext>
              </a:extLst>
            </p:cNvPr>
            <p:cNvSpPr/>
            <p:nvPr/>
          </p:nvSpPr>
          <p:spPr>
            <a:xfrm>
              <a:off x="6259053" y="-23172"/>
              <a:ext cx="3121283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DFEE154-79BA-4A3E-A162-0420C1F47414}"/>
              </a:ext>
            </a:extLst>
          </p:cNvPr>
          <p:cNvSpPr/>
          <p:nvPr/>
        </p:nvSpPr>
        <p:spPr>
          <a:xfrm>
            <a:off x="-788828" y="2990850"/>
            <a:ext cx="13590428" cy="1866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ED4963-8565-47AC-94F8-535E5F811070}"/>
              </a:ext>
            </a:extLst>
          </p:cNvPr>
          <p:cNvSpPr txBox="1"/>
          <p:nvPr/>
        </p:nvSpPr>
        <p:spPr>
          <a:xfrm flipH="1">
            <a:off x="-128113" y="1391917"/>
            <a:ext cx="3265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Cohesion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9A2670-CCD4-4DEE-B8B4-43C0E6D8C9AC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173D7D-116B-42AF-945C-13A9293C6062}"/>
              </a:ext>
            </a:extLst>
          </p:cNvPr>
          <p:cNvSpPr txBox="1"/>
          <p:nvPr/>
        </p:nvSpPr>
        <p:spPr>
          <a:xfrm flipH="1">
            <a:off x="3213823" y="1391917"/>
            <a:ext cx="297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Alignment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9727A0-12AD-46ED-AE8A-CBF287F8CFCF}"/>
              </a:ext>
            </a:extLst>
          </p:cNvPr>
          <p:cNvSpPr txBox="1"/>
          <p:nvPr/>
        </p:nvSpPr>
        <p:spPr>
          <a:xfrm flipH="1">
            <a:off x="6171336" y="1391917"/>
            <a:ext cx="3103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Separate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8FA68F-D23C-4539-AE69-02B176643A6C}"/>
              </a:ext>
            </a:extLst>
          </p:cNvPr>
          <p:cNvSpPr txBox="1"/>
          <p:nvPr/>
        </p:nvSpPr>
        <p:spPr>
          <a:xfrm flipH="1">
            <a:off x="9264529" y="1391917"/>
            <a:ext cx="31217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Avoid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98519-81F6-4670-9A5F-E6249D9BAFFE}"/>
              </a:ext>
            </a:extLst>
          </p:cNvPr>
          <p:cNvSpPr txBox="1"/>
          <p:nvPr/>
        </p:nvSpPr>
        <p:spPr>
          <a:xfrm flipH="1">
            <a:off x="-31271" y="5942276"/>
            <a:ext cx="124469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err="1">
                <a:solidFill>
                  <a:schemeClr val="bg1"/>
                </a:solidFill>
                <a:latin typeface="+mj-lt"/>
              </a:rPr>
              <a:t>dir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:</a:t>
            </a:r>
            <a:r>
              <a:rPr lang="ko-KR" altLang="en-US" sz="4400" b="1" dirty="0">
                <a:solidFill>
                  <a:schemeClr val="bg1"/>
                </a:solidFill>
                <a:latin typeface="+mj-lt"/>
              </a:rPr>
              <a:t>방향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, pos:</a:t>
            </a:r>
            <a:r>
              <a:rPr lang="ko-KR" altLang="en-US" sz="4400" b="1" dirty="0">
                <a:solidFill>
                  <a:schemeClr val="bg1"/>
                </a:solidFill>
                <a:latin typeface="+mj-lt"/>
              </a:rPr>
              <a:t>위치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, P:</a:t>
            </a:r>
            <a:r>
              <a:rPr lang="ko-KR" altLang="en-US" sz="4400" b="1" dirty="0">
                <a:solidFill>
                  <a:schemeClr val="bg1"/>
                </a:solidFill>
                <a:latin typeface="+mj-lt"/>
              </a:rPr>
              <a:t>자신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, O:</a:t>
            </a:r>
            <a:r>
              <a:rPr lang="ko-KR" altLang="en-US" sz="4400" b="1" dirty="0">
                <a:solidFill>
                  <a:schemeClr val="bg1"/>
                </a:solidFill>
                <a:latin typeface="+mj-lt"/>
              </a:rPr>
              <a:t>장애물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 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502C7FF-542F-4B22-B661-E38A5EEA3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5" y="3276284"/>
            <a:ext cx="2617487" cy="1290816"/>
          </a:xfrm>
          <a:prstGeom prst="rect">
            <a:avLst/>
          </a:prstGeom>
        </p:spPr>
      </p:pic>
      <p:pic>
        <p:nvPicPr>
          <p:cNvPr id="27" name="그림 26" descr="텍스트, 손목시계이(가) 표시된 사진&#10;&#10;자동 생성된 설명">
            <a:extLst>
              <a:ext uri="{FF2B5EF4-FFF2-40B4-BE49-F238E27FC236}">
                <a16:creationId xmlns:a16="http://schemas.microsoft.com/office/drawing/2014/main" id="{09D37DBC-4AAE-445F-A87F-CF6C6BC2A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309" y="3428999"/>
            <a:ext cx="1366826" cy="985386"/>
          </a:xfrm>
          <a:prstGeom prst="rect">
            <a:avLst/>
          </a:prstGeom>
        </p:spPr>
      </p:pic>
      <p:pic>
        <p:nvPicPr>
          <p:cNvPr id="29" name="그림 2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378A8B0-B6F1-4D81-94E3-361301F28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234" y="3405827"/>
            <a:ext cx="3134285" cy="100855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5FE2A4B-FF20-44EC-BBFC-9894BA881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7643" y="3435916"/>
            <a:ext cx="2290031" cy="97846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3500230-1C09-452C-9FF0-B3398741FA4E}"/>
              </a:ext>
            </a:extLst>
          </p:cNvPr>
          <p:cNvSpPr txBox="1"/>
          <p:nvPr/>
        </p:nvSpPr>
        <p:spPr>
          <a:xfrm flipH="1">
            <a:off x="-82166" y="576102"/>
            <a:ext cx="3265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결합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02A353-5106-4772-A698-65FD1E09FF39}"/>
              </a:ext>
            </a:extLst>
          </p:cNvPr>
          <p:cNvSpPr txBox="1"/>
          <p:nvPr/>
        </p:nvSpPr>
        <p:spPr>
          <a:xfrm flipH="1">
            <a:off x="3034340" y="576102"/>
            <a:ext cx="3265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정렬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483622-798F-462E-9470-203AEA1053D5}"/>
              </a:ext>
            </a:extLst>
          </p:cNvPr>
          <p:cNvSpPr txBox="1"/>
          <p:nvPr/>
        </p:nvSpPr>
        <p:spPr>
          <a:xfrm flipH="1">
            <a:off x="6115341" y="576102"/>
            <a:ext cx="3265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>
                <a:solidFill>
                  <a:schemeClr val="bg1"/>
                </a:solidFill>
                <a:latin typeface="+mj-lt"/>
              </a:rPr>
              <a:t>분리</a:t>
            </a:r>
            <a:endParaRPr lang="ko-KR" altLang="en-US" sz="5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C77685-3FA3-4D3C-8C9E-4D91F233FC6C}"/>
              </a:ext>
            </a:extLst>
          </p:cNvPr>
          <p:cNvSpPr txBox="1"/>
          <p:nvPr/>
        </p:nvSpPr>
        <p:spPr>
          <a:xfrm flipH="1">
            <a:off x="9164930" y="576102"/>
            <a:ext cx="3265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회피</a:t>
            </a:r>
          </a:p>
        </p:txBody>
      </p:sp>
    </p:spTree>
    <p:extLst>
      <p:ext uri="{BB962C8B-B14F-4D97-AF65-F5344CB8AC3E}">
        <p14:creationId xmlns:p14="http://schemas.microsoft.com/office/powerpoint/2010/main" val="398396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584E070-084A-46DE-94BA-50C4D9E24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231"/>
          <a:stretch/>
        </p:blipFill>
        <p:spPr>
          <a:xfrm>
            <a:off x="-152400" y="1054101"/>
            <a:ext cx="12344400" cy="60957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/>
              <a:t>내용 및 제작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018A1B9-7A3E-47D5-8E09-CEB03368515E}"/>
              </a:ext>
            </a:extLst>
          </p:cNvPr>
          <p:cNvGrpSpPr/>
          <p:nvPr/>
        </p:nvGrpSpPr>
        <p:grpSpPr>
          <a:xfrm rot="20003445">
            <a:off x="4186867" y="3584778"/>
            <a:ext cx="1281223" cy="1281223"/>
            <a:chOff x="4268971" y="2557130"/>
            <a:chExt cx="1281223" cy="1281223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DD961DA-0C0B-4B97-B1C0-83261F9DFFED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34F9E8A-6E3F-441E-9AF9-986751B18193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24A9F29-1329-447F-8230-D960F0362BAD}"/>
              </a:ext>
            </a:extLst>
          </p:cNvPr>
          <p:cNvGrpSpPr/>
          <p:nvPr/>
        </p:nvGrpSpPr>
        <p:grpSpPr>
          <a:xfrm>
            <a:off x="676419" y="1981201"/>
            <a:ext cx="3189768" cy="2135242"/>
            <a:chOff x="534391" y="1782382"/>
            <a:chExt cx="3189768" cy="213524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E25FC8E-47B5-4C99-8BF6-CF1D505A2DF7}"/>
                </a:ext>
              </a:extLst>
            </p:cNvPr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61E8DF-5FFF-4B8B-AF65-39DB2C395C64}"/>
                </a:ext>
              </a:extLst>
            </p:cNvPr>
            <p:cNvSpPr txBox="1"/>
            <p:nvPr/>
          </p:nvSpPr>
          <p:spPr>
            <a:xfrm>
              <a:off x="818756" y="2006694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상어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97C1D4F-5CF2-445F-A447-FFB47CEB7F13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A85C3EE-1F9E-4FC6-AFB2-60FD777613F7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시뮬레이션에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랜덤성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부여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just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시뮬레이션 영역안에서 랜덤하게 이동하며 물고기들의 이동을 방해하는 역할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D3E8C54-93A1-4387-8BF4-44BCEB5E7BB5}"/>
              </a:ext>
            </a:extLst>
          </p:cNvPr>
          <p:cNvGrpSpPr/>
          <p:nvPr/>
        </p:nvGrpSpPr>
        <p:grpSpPr>
          <a:xfrm>
            <a:off x="8092061" y="2827202"/>
            <a:ext cx="3857762" cy="3914853"/>
            <a:chOff x="38764" y="2238864"/>
            <a:chExt cx="3363656" cy="1519657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2D7997E-360C-4DAF-A72A-D6C68A6B6CB9}"/>
                </a:ext>
              </a:extLst>
            </p:cNvPr>
            <p:cNvSpPr/>
            <p:nvPr/>
          </p:nvSpPr>
          <p:spPr>
            <a:xfrm>
              <a:off x="38764" y="2238864"/>
              <a:ext cx="3363656" cy="15196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86AABC3-9344-465A-AD0D-A949167A5437}"/>
                </a:ext>
              </a:extLst>
            </p:cNvPr>
            <p:cNvSpPr txBox="1"/>
            <p:nvPr/>
          </p:nvSpPr>
          <p:spPr>
            <a:xfrm>
              <a:off x="78926" y="2363515"/>
              <a:ext cx="2492080" cy="138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IEnumerator</a:t>
              </a:r>
              <a:r>
                <a:rPr lang="en-US" altLang="ko-KR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RandomMove</a:t>
              </a:r>
              <a:r>
                <a:rPr lang="en-US" altLang="ko-KR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()</a:t>
              </a:r>
              <a:endPara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8283857-DDA9-4968-9C57-F073E1CF051C}"/>
                </a:ext>
              </a:extLst>
            </p:cNvPr>
            <p:cNvCxnSpPr>
              <a:cxnSpLocks/>
            </p:cNvCxnSpPr>
            <p:nvPr/>
          </p:nvCxnSpPr>
          <p:spPr>
            <a:xfrm>
              <a:off x="169112" y="2532577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E153F2C-2A86-4802-9A76-179D2182FDB6}"/>
              </a:ext>
            </a:extLst>
          </p:cNvPr>
          <p:cNvSpPr txBox="1"/>
          <p:nvPr/>
        </p:nvSpPr>
        <p:spPr>
          <a:xfrm>
            <a:off x="7580640" y="3583848"/>
            <a:ext cx="61785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          bool </a:t>
            </a:r>
            <a:r>
              <a:rPr lang="en-US" altLang="ko-KR" sz="1600" dirty="0" err="1"/>
              <a:t>isMoving</a:t>
            </a:r>
            <a:r>
              <a:rPr lang="en-US" altLang="ko-KR" sz="1600" dirty="0"/>
              <a:t> = true;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   </a:t>
            </a:r>
            <a:r>
              <a:rPr lang="en-US" altLang="ko-KR" sz="1600" dirty="0" err="1"/>
              <a:t>tr.DOMove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movePos</a:t>
            </a:r>
            <a:r>
              <a:rPr lang="en-US" altLang="ko-KR" sz="1600" dirty="0"/>
              <a:t>, duration)</a:t>
            </a:r>
          </a:p>
          <a:p>
            <a:r>
              <a:rPr lang="en-US" altLang="ko-KR" sz="1600" dirty="0"/>
              <a:t>                .</a:t>
            </a:r>
            <a:r>
              <a:rPr lang="en-US" altLang="ko-KR" sz="1600" dirty="0" err="1"/>
              <a:t>SetEase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Ease.InSine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                .</a:t>
            </a:r>
            <a:r>
              <a:rPr lang="en-US" altLang="ko-KR" sz="1600" dirty="0" err="1"/>
              <a:t>OnComplete</a:t>
            </a:r>
            <a:r>
              <a:rPr lang="en-US" altLang="ko-KR" sz="1600" dirty="0"/>
              <a:t>(() =&gt; </a:t>
            </a:r>
            <a:r>
              <a:rPr lang="en-US" altLang="ko-KR" sz="1600" dirty="0" err="1"/>
              <a:t>isMoving</a:t>
            </a:r>
            <a:r>
              <a:rPr lang="en-US" altLang="ko-KR" sz="1600" dirty="0"/>
              <a:t> = false);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tr.DOLookAt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movePos</a:t>
            </a:r>
            <a:r>
              <a:rPr lang="en-US" altLang="ko-KR" sz="1600" dirty="0"/>
              <a:t>, 0.4f);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    while (</a:t>
            </a:r>
            <a:r>
              <a:rPr lang="en-US" altLang="ko-KR" sz="1600" dirty="0" err="1"/>
              <a:t>isMoving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            {</a:t>
            </a:r>
          </a:p>
          <a:p>
            <a:r>
              <a:rPr lang="en-US" altLang="ko-KR" sz="1600" dirty="0"/>
              <a:t>                yield return null;</a:t>
            </a:r>
          </a:p>
          <a:p>
            <a:r>
              <a:rPr lang="en-US" altLang="ko-KR" sz="1600" dirty="0"/>
              <a:t>            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7207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/>
              <a:t>내용 및 제작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CA47A-D544-438A-8B1D-6DB9300FAFDA}"/>
              </a:ext>
            </a:extLst>
          </p:cNvPr>
          <p:cNvSpPr txBox="1"/>
          <p:nvPr/>
        </p:nvSpPr>
        <p:spPr>
          <a:xfrm>
            <a:off x="6412230" y="3771327"/>
            <a:ext cx="5078137" cy="9508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물고기수와 물고기의 행동 패턴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사용자의 카메라 움직임들의 </a:t>
            </a:r>
            <a:r>
              <a:rPr lang="ko-KR" altLang="en-US" sz="1600" spc="-150" dirty="0" err="1"/>
              <a:t>설정값을</a:t>
            </a:r>
            <a:r>
              <a:rPr lang="ko-KR" altLang="en-US" sz="1600" spc="-150" dirty="0"/>
              <a:t> 바꾸어 다양한 상황에서의 시뮬레이션이 가능하게끔 설정 </a:t>
            </a:r>
            <a:r>
              <a:rPr lang="en-US" altLang="ko-KR" sz="1600" spc="-150" dirty="0"/>
              <a:t>UI </a:t>
            </a:r>
            <a:r>
              <a:rPr lang="ko-KR" altLang="en-US" sz="1600" spc="-150" dirty="0"/>
              <a:t>제작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F6239-B129-468B-BF87-3DDF1C2AC7C7}"/>
              </a:ext>
            </a:extLst>
          </p:cNvPr>
          <p:cNvSpPr txBox="1"/>
          <p:nvPr/>
        </p:nvSpPr>
        <p:spPr>
          <a:xfrm>
            <a:off x="6351863" y="2501899"/>
            <a:ext cx="2893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시뮬레이션 설정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B48C8C-048C-49DD-BA65-2C97BD937A82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60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3D841169-125F-4CD9-B49E-6F4499B3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13" y="1237964"/>
            <a:ext cx="534352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0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438454-4445-470C-9B40-D588F89747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E5AFEBE-345C-421D-9E6A-4A0DD540B24B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B4A39E7-0F8D-4B93-9BCE-D8074ADB296F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2F8684-B732-4FEA-8982-91A4BD399B96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E65F7B-89D6-4469-9DAC-DFF4F768E604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4243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spc="-150" dirty="0">
                    <a:latin typeface="+mn-ea"/>
                  </a:rPr>
                  <a:t>프로그램의 구조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7BE77B-933E-4E29-84ED-CFFEE53737F1}"/>
                </a:ext>
              </a:extLst>
            </p:cNvPr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3,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38D8D6-5C84-4125-A95C-5518763A767D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latin typeface="+mn-ea"/>
              </a:rPr>
              <a:t>프로그램의 구조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72AFAF-07D8-4D3A-A71F-BA8817913054}"/>
              </a:ext>
            </a:extLst>
          </p:cNvPr>
          <p:cNvSpPr/>
          <p:nvPr/>
        </p:nvSpPr>
        <p:spPr>
          <a:xfrm>
            <a:off x="275306" y="1332669"/>
            <a:ext cx="5520561" cy="5135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BE6D5B9-DFCE-41C8-A96F-F5946A46AE0C}"/>
              </a:ext>
            </a:extLst>
          </p:cNvPr>
          <p:cNvSpPr/>
          <p:nvPr/>
        </p:nvSpPr>
        <p:spPr>
          <a:xfrm>
            <a:off x="272793" y="1320294"/>
            <a:ext cx="5520560" cy="6973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344C50-DBF3-4E4A-A1C9-FE6469704066}"/>
              </a:ext>
            </a:extLst>
          </p:cNvPr>
          <p:cNvSpPr txBox="1"/>
          <p:nvPr/>
        </p:nvSpPr>
        <p:spPr>
          <a:xfrm>
            <a:off x="493829" y="1366180"/>
            <a:ext cx="1377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Lobby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FF775B4-1CC3-47EF-8ADC-B0A8409A1D36}"/>
              </a:ext>
            </a:extLst>
          </p:cNvPr>
          <p:cNvSpPr txBox="1"/>
          <p:nvPr/>
        </p:nvSpPr>
        <p:spPr>
          <a:xfrm>
            <a:off x="448070" y="5770554"/>
            <a:ext cx="5170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3D3D3D"/>
                </a:solidFill>
                <a:latin typeface="+mj-ea"/>
                <a:ea typeface="+mj-ea"/>
              </a:rPr>
              <a:t>로비 애니메이션</a:t>
            </a:r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solidFill>
                  <a:srgbClr val="3D3D3D"/>
                </a:solidFill>
                <a:latin typeface="+mj-ea"/>
                <a:ea typeface="+mj-ea"/>
              </a:rPr>
              <a:t>매뉴얼</a:t>
            </a:r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,</a:t>
            </a:r>
            <a:r>
              <a:rPr lang="ko-KR" altLang="en-US" sz="2400" b="1" dirty="0">
                <a:solidFill>
                  <a:srgbClr val="3D3D3D"/>
                </a:solidFill>
                <a:latin typeface="+mj-ea"/>
                <a:ea typeface="+mj-ea"/>
              </a:rPr>
              <a:t> 설정</a:t>
            </a:r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solidFill>
                  <a:srgbClr val="3D3D3D"/>
                </a:solidFill>
                <a:latin typeface="+mj-ea"/>
                <a:ea typeface="+mj-ea"/>
              </a:rPr>
              <a:t>종료</a:t>
            </a:r>
          </a:p>
        </p:txBody>
      </p: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A1F3DF4B-0FBC-49C2-958E-2B986B86B7CE}"/>
              </a:ext>
            </a:extLst>
          </p:cNvPr>
          <p:cNvCxnSpPr>
            <a:cxnSpLocks/>
          </p:cNvCxnSpPr>
          <p:nvPr/>
        </p:nvCxnSpPr>
        <p:spPr>
          <a:xfrm>
            <a:off x="2794224" y="5574005"/>
            <a:ext cx="61439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52B65FD-4691-414D-8E76-B4A5EF595182}"/>
              </a:ext>
            </a:extLst>
          </p:cNvPr>
          <p:cNvSpPr/>
          <p:nvPr/>
        </p:nvSpPr>
        <p:spPr>
          <a:xfrm>
            <a:off x="6347992" y="1297635"/>
            <a:ext cx="5568702" cy="51354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DC691809-AA1D-4E8B-9AF5-CE1219986784}"/>
              </a:ext>
            </a:extLst>
          </p:cNvPr>
          <p:cNvSpPr txBox="1"/>
          <p:nvPr/>
        </p:nvSpPr>
        <p:spPr>
          <a:xfrm>
            <a:off x="8314303" y="577055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3D3D3D"/>
                </a:solidFill>
                <a:latin typeface="+mj-ea"/>
                <a:ea typeface="+mj-ea"/>
              </a:rPr>
              <a:t>시뮬레이션</a:t>
            </a:r>
          </a:p>
        </p:txBody>
      </p: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723A5B35-EEDB-44BC-85AD-15C2E3484EC0}"/>
              </a:ext>
            </a:extLst>
          </p:cNvPr>
          <p:cNvCxnSpPr>
            <a:cxnSpLocks/>
          </p:cNvCxnSpPr>
          <p:nvPr/>
        </p:nvCxnSpPr>
        <p:spPr>
          <a:xfrm>
            <a:off x="8868882" y="5574005"/>
            <a:ext cx="61439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C437AB0E-2656-4EB0-A5EA-9EDA88FCC7FA}"/>
              </a:ext>
            </a:extLst>
          </p:cNvPr>
          <p:cNvGrpSpPr/>
          <p:nvPr/>
        </p:nvGrpSpPr>
        <p:grpSpPr>
          <a:xfrm>
            <a:off x="6347993" y="1282952"/>
            <a:ext cx="5568701" cy="734725"/>
            <a:chOff x="6850068" y="1576156"/>
            <a:chExt cx="3415884" cy="668244"/>
          </a:xfrm>
          <a:solidFill>
            <a:schemeClr val="accent2"/>
          </a:solidFill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803E0549-1598-4637-A1DA-B2F44EF0BA07}"/>
                </a:ext>
              </a:extLst>
            </p:cNvPr>
            <p:cNvSpPr/>
            <p:nvPr/>
          </p:nvSpPr>
          <p:spPr>
            <a:xfrm>
              <a:off x="6850068" y="1576156"/>
              <a:ext cx="3415884" cy="668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5C67C851-7FD8-49B2-90A1-6CCD1B756B3C}"/>
                </a:ext>
              </a:extLst>
            </p:cNvPr>
            <p:cNvSpPr txBox="1"/>
            <p:nvPr/>
          </p:nvSpPr>
          <p:spPr>
            <a:xfrm>
              <a:off x="6945181" y="1617891"/>
              <a:ext cx="2040322" cy="53186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Simulation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5" name="이등변 삼각형 254">
            <a:extLst>
              <a:ext uri="{FF2B5EF4-FFF2-40B4-BE49-F238E27FC236}">
                <a16:creationId xmlns:a16="http://schemas.microsoft.com/office/drawing/2014/main" id="{47FA94C8-953A-4F36-8C19-B4048684DF53}"/>
              </a:ext>
            </a:extLst>
          </p:cNvPr>
          <p:cNvSpPr/>
          <p:nvPr/>
        </p:nvSpPr>
        <p:spPr>
          <a:xfrm rot="5400000">
            <a:off x="5939590" y="3409260"/>
            <a:ext cx="335851" cy="28952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이등변 삼각형 255">
            <a:extLst>
              <a:ext uri="{FF2B5EF4-FFF2-40B4-BE49-F238E27FC236}">
                <a16:creationId xmlns:a16="http://schemas.microsoft.com/office/drawing/2014/main" id="{9B7EDA51-8E99-4F05-81ED-2EE9CAB9F2E4}"/>
              </a:ext>
            </a:extLst>
          </p:cNvPr>
          <p:cNvSpPr/>
          <p:nvPr/>
        </p:nvSpPr>
        <p:spPr>
          <a:xfrm rot="16200000">
            <a:off x="5863390" y="3986152"/>
            <a:ext cx="335851" cy="28952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B45A69-06F7-4E27-B218-C0EE20693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132" y="2454166"/>
            <a:ext cx="4578839" cy="25355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A0243B-54FC-4AFC-A64E-DDF086D88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26" y="2454166"/>
            <a:ext cx="4591694" cy="253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2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8D40B6-1470-4F1C-A74A-AF2A3ED278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1C2CC5A-9AEE-4BD2-911B-91F3C6B06B4D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F642D83-17FD-4FAC-943B-C87D606F8259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985113B-278E-4F7F-9FFD-0EEBF63A03E3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5244F4-247E-458C-97FF-4310F4C88180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16546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spc="-150" dirty="0">
                    <a:latin typeface="+mn-ea"/>
                  </a:rPr>
                  <a:t>실행 예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7396C9-1BA2-4BC9-B8B3-51DAC4F844E4}"/>
                </a:ext>
              </a:extLst>
            </p:cNvPr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4,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A44DDAF-4A78-4706-A30C-118867658224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57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/>
              <a:t>실행 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CA47A-D544-438A-8B1D-6DB9300FAFDA}"/>
              </a:ext>
            </a:extLst>
          </p:cNvPr>
          <p:cNvSpPr txBox="1"/>
          <p:nvPr/>
        </p:nvSpPr>
        <p:spPr>
          <a:xfrm>
            <a:off x="6237506" y="2581933"/>
            <a:ext cx="5078137" cy="951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프로그램 </a:t>
            </a:r>
            <a:r>
              <a:rPr lang="ko-KR" altLang="en-US" sz="1600" spc="-150" dirty="0" err="1"/>
              <a:t>실행시</a:t>
            </a:r>
            <a:r>
              <a:rPr lang="ko-KR" altLang="en-US" sz="1600" spc="-150" dirty="0"/>
              <a:t> 처음 나타나는 화면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Start / Key </a:t>
            </a:r>
            <a:r>
              <a:rPr lang="en-US" altLang="ko-KR" sz="1600" spc="-150" dirty="0" err="1"/>
              <a:t>Menual</a:t>
            </a:r>
            <a:r>
              <a:rPr lang="en-US" altLang="ko-KR" sz="1600" spc="-150" dirty="0"/>
              <a:t> / Setting / Exit </a:t>
            </a:r>
            <a:r>
              <a:rPr lang="ko-KR" altLang="en-US" sz="1600" spc="-150" dirty="0"/>
              <a:t>버튼이 있음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시선을 사로잡는 물고기들의 애니메이션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F6239-B129-468B-BF87-3DDF1C2AC7C7}"/>
              </a:ext>
            </a:extLst>
          </p:cNvPr>
          <p:cNvSpPr txBox="1"/>
          <p:nvPr/>
        </p:nvSpPr>
        <p:spPr>
          <a:xfrm>
            <a:off x="6237506" y="1396426"/>
            <a:ext cx="1406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로비 씬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B48C8C-048C-49DD-BA65-2C97BD937A82}"/>
              </a:ext>
            </a:extLst>
          </p:cNvPr>
          <p:cNvCxnSpPr>
            <a:cxnSpLocks/>
          </p:cNvCxnSpPr>
          <p:nvPr/>
        </p:nvCxnSpPr>
        <p:spPr>
          <a:xfrm>
            <a:off x="5981643" y="2289661"/>
            <a:ext cx="60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CA51D89-D0A4-453B-9F5F-5198B1FAE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29" y="1138538"/>
            <a:ext cx="4920798" cy="2737587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C5B02A68-ECFA-4D2D-8E08-8CB57DDA7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028" y="3876129"/>
            <a:ext cx="4960408" cy="27506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864D0C-D5B0-4425-8F82-BFCCB52E63CD}"/>
              </a:ext>
            </a:extLst>
          </p:cNvPr>
          <p:cNvSpPr txBox="1"/>
          <p:nvPr/>
        </p:nvSpPr>
        <p:spPr>
          <a:xfrm>
            <a:off x="570629" y="5244043"/>
            <a:ext cx="5078137" cy="951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시뮬레이션의 설정데이터를 조절하여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 err="1"/>
              <a:t>persistentDataPath</a:t>
            </a:r>
            <a:r>
              <a:rPr lang="en-US" altLang="ko-KR" sz="1600" spc="-150" dirty="0"/>
              <a:t> </a:t>
            </a:r>
            <a:r>
              <a:rPr lang="ko-KR" altLang="en-US" sz="1600" spc="-150" dirty="0"/>
              <a:t>경로에 데이터를 저장함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Simulation </a:t>
            </a:r>
            <a:r>
              <a:rPr lang="ko-KR" altLang="en-US" sz="1600" spc="-150" dirty="0"/>
              <a:t>씬 </a:t>
            </a:r>
            <a:r>
              <a:rPr lang="ko-KR" altLang="en-US" sz="1600" spc="-150" dirty="0" err="1"/>
              <a:t>실행시</a:t>
            </a:r>
            <a:r>
              <a:rPr lang="ko-KR" altLang="en-US" sz="1600" spc="-150" dirty="0"/>
              <a:t> 이 데이터를 바탕으로 시뮬레이션 진행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E53E3-5378-436E-9CF3-1BAA75791F75}"/>
              </a:ext>
            </a:extLst>
          </p:cNvPr>
          <p:cNvSpPr txBox="1"/>
          <p:nvPr/>
        </p:nvSpPr>
        <p:spPr>
          <a:xfrm>
            <a:off x="510262" y="4059053"/>
            <a:ext cx="2787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로비 씬 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Setting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7479BA7-FF70-45A9-AD36-9C89B0CCC30E}"/>
              </a:ext>
            </a:extLst>
          </p:cNvPr>
          <p:cNvCxnSpPr>
            <a:cxnSpLocks/>
          </p:cNvCxnSpPr>
          <p:nvPr/>
        </p:nvCxnSpPr>
        <p:spPr>
          <a:xfrm>
            <a:off x="254399" y="4986154"/>
            <a:ext cx="60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66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실행 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온라인 미디어 2" title="Boid Simulation in Unity URP Play">
            <a:hlinkClick r:id="" action="ppaction://media"/>
            <a:extLst>
              <a:ext uri="{FF2B5EF4-FFF2-40B4-BE49-F238E27FC236}">
                <a16:creationId xmlns:a16="http://schemas.microsoft.com/office/drawing/2014/main" id="{AD8E9F40-25F3-4A60-9DE4-F5A8F1975CD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13594" y="1434187"/>
            <a:ext cx="8325806" cy="47040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F35771-A76F-4D62-8C0C-CEE292147D28}"/>
              </a:ext>
            </a:extLst>
          </p:cNvPr>
          <p:cNvSpPr txBox="1"/>
          <p:nvPr/>
        </p:nvSpPr>
        <p:spPr>
          <a:xfrm>
            <a:off x="3187222" y="6149021"/>
            <a:ext cx="617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https://www.youtube.com/watch?v=5AVVDXJSV3g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66C750-1080-4E54-A96C-C4D7AF6EC282}"/>
              </a:ext>
            </a:extLst>
          </p:cNvPr>
          <p:cNvGrpSpPr/>
          <p:nvPr/>
        </p:nvGrpSpPr>
        <p:grpSpPr>
          <a:xfrm>
            <a:off x="170494" y="1237964"/>
            <a:ext cx="1658306" cy="711992"/>
            <a:chOff x="389355" y="547877"/>
            <a:chExt cx="2611390" cy="82372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97DF2B5-AB50-4B68-97D0-3201747007F4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811695-10CE-4160-A149-5D0277D61E5E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시연영상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210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실행 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F35771-A76F-4D62-8C0C-CEE292147D28}"/>
              </a:ext>
            </a:extLst>
          </p:cNvPr>
          <p:cNvSpPr txBox="1"/>
          <p:nvPr/>
        </p:nvSpPr>
        <p:spPr>
          <a:xfrm>
            <a:off x="3187222" y="6149021"/>
            <a:ext cx="617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https://www.youtube.com/watch?v=Kvsp1HCKeMQ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66C750-1080-4E54-A96C-C4D7AF6EC282}"/>
              </a:ext>
            </a:extLst>
          </p:cNvPr>
          <p:cNvGrpSpPr/>
          <p:nvPr/>
        </p:nvGrpSpPr>
        <p:grpSpPr>
          <a:xfrm>
            <a:off x="170494" y="1237964"/>
            <a:ext cx="1658306" cy="711992"/>
            <a:chOff x="389355" y="547877"/>
            <a:chExt cx="2611390" cy="82372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97DF2B5-AB50-4B68-97D0-3201747007F4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811695-10CE-4160-A149-5D0277D61E5E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VR</a:t>
              </a:r>
              <a:r>
                <a:rPr lang="ko-KR" altLang="en-US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영상</a:t>
              </a:r>
            </a:p>
          </p:txBody>
        </p:sp>
      </p:grpSp>
      <p:pic>
        <p:nvPicPr>
          <p:cNvPr id="5" name="온라인 미디어 4" title="VR Boid Simulation in Unity URP">
            <a:hlinkClick r:id="" action="ppaction://media"/>
            <a:extLst>
              <a:ext uri="{FF2B5EF4-FFF2-40B4-BE49-F238E27FC236}">
                <a16:creationId xmlns:a16="http://schemas.microsoft.com/office/drawing/2014/main" id="{122044B3-8B00-4C16-A4F2-86EB57C429E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34901" y="1237964"/>
            <a:ext cx="6522198" cy="489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694994-6130-4D29-A8BD-3D4D7E1FC4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"/>
            <a:ext cx="12192000" cy="685019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1E5EAF4-CB13-4682-A352-C22208EAE49C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7AB7094-AE9D-4EAF-BA41-79C7BB452B1F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E59B002-C9FE-455A-847E-730545456E0F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DC312A-138B-431E-9D9D-F45A5A16179D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10695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spc="-150" dirty="0">
                    <a:latin typeface="+mn-ea"/>
                  </a:rPr>
                  <a:t>결론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ADCDC1-B113-4273-B821-C13FA45101AF}"/>
                </a:ext>
              </a:extLst>
            </p:cNvPr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5,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38D7B41-BB90-4642-9CCF-506ECFA9E106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37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물고기이(가) 표시된 사진&#10;&#10;자동 생성된 설명">
            <a:extLst>
              <a:ext uri="{FF2B5EF4-FFF2-40B4-BE49-F238E27FC236}">
                <a16:creationId xmlns:a16="http://schemas.microsoft.com/office/drawing/2014/main" id="{E5E3AB39-55FC-4CAF-9B63-422F985A3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469"/>
          <a:stretch/>
        </p:blipFill>
        <p:spPr>
          <a:xfrm>
            <a:off x="6042212" y="-35161"/>
            <a:ext cx="6149789" cy="689316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B557EB-C578-416A-92EE-78FECCB949BA}"/>
              </a:ext>
            </a:extLst>
          </p:cNvPr>
          <p:cNvGrpSpPr/>
          <p:nvPr/>
        </p:nvGrpSpPr>
        <p:grpSpPr>
          <a:xfrm>
            <a:off x="440154" y="408177"/>
            <a:ext cx="3700046" cy="823724"/>
            <a:chOff x="389354" y="547877"/>
            <a:chExt cx="3700046" cy="8237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6D9CC6-945B-4BEF-90E1-EE553E70A42F}"/>
                </a:ext>
              </a:extLst>
            </p:cNvPr>
            <p:cNvSpPr/>
            <p:nvPr/>
          </p:nvSpPr>
          <p:spPr>
            <a:xfrm>
              <a:off x="389354" y="547877"/>
              <a:ext cx="3700046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EECFE1-1A00-4D67-9FB4-22FC31915675}"/>
                </a:ext>
              </a:extLst>
            </p:cNvPr>
            <p:cNvSpPr txBox="1"/>
            <p:nvPr/>
          </p:nvSpPr>
          <p:spPr>
            <a:xfrm>
              <a:off x="567305" y="714705"/>
              <a:ext cx="3344144" cy="479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목차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E1892D3-4436-43F1-8740-AEBFB858AD41}"/>
              </a:ext>
            </a:extLst>
          </p:cNvPr>
          <p:cNvCxnSpPr>
            <a:cxnSpLocks/>
          </p:cNvCxnSpPr>
          <p:nvPr/>
        </p:nvCxnSpPr>
        <p:spPr>
          <a:xfrm>
            <a:off x="389354" y="1625600"/>
            <a:ext cx="570664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2BB20F-FE40-4D0B-A9CC-91C252B14083}"/>
              </a:ext>
            </a:extLst>
          </p:cNvPr>
          <p:cNvGrpSpPr/>
          <p:nvPr/>
        </p:nvGrpSpPr>
        <p:grpSpPr>
          <a:xfrm>
            <a:off x="458762" y="2145543"/>
            <a:ext cx="3589765" cy="690146"/>
            <a:chOff x="440154" y="2095500"/>
            <a:chExt cx="3589765" cy="69014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09F5C2F-BB1F-4D38-B2B6-B4A7F5E215DC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0A348F-3BB5-43F1-A55C-DDA4D457E7E0}"/>
                </a:ext>
              </a:extLst>
            </p:cNvPr>
            <p:cNvSpPr txBox="1"/>
            <p:nvPr/>
          </p:nvSpPr>
          <p:spPr>
            <a:xfrm>
              <a:off x="559043" y="2117408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2380DA-6342-490C-9DFF-163A21F81BD1}"/>
                </a:ext>
              </a:extLst>
            </p:cNvPr>
            <p:cNvSpPr txBox="1"/>
            <p:nvPr/>
          </p:nvSpPr>
          <p:spPr>
            <a:xfrm>
              <a:off x="1251594" y="2178963"/>
              <a:ext cx="27783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latin typeface="+mn-ea"/>
                </a:rPr>
                <a:t>개발목적 및 배경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C26065-7565-44C4-B747-8CD3299F72A7}"/>
              </a:ext>
            </a:extLst>
          </p:cNvPr>
          <p:cNvGrpSpPr/>
          <p:nvPr/>
        </p:nvGrpSpPr>
        <p:grpSpPr>
          <a:xfrm>
            <a:off x="458762" y="3060464"/>
            <a:ext cx="3697166" cy="690146"/>
            <a:chOff x="440154" y="2095500"/>
            <a:chExt cx="3697166" cy="69014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C55D33-0CAD-4614-8632-70A10A37F09E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A5E395-D5DB-4B03-8B8E-60B1A41329C7}"/>
                </a:ext>
              </a:extLst>
            </p:cNvPr>
            <p:cNvSpPr txBox="1"/>
            <p:nvPr/>
          </p:nvSpPr>
          <p:spPr>
            <a:xfrm>
              <a:off x="559043" y="2117408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2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148239-00A2-4932-82B1-EF14501DD728}"/>
                </a:ext>
              </a:extLst>
            </p:cNvPr>
            <p:cNvSpPr txBox="1"/>
            <p:nvPr/>
          </p:nvSpPr>
          <p:spPr>
            <a:xfrm>
              <a:off x="1251594" y="2178963"/>
              <a:ext cx="28857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latin typeface="+mn-ea"/>
                </a:rPr>
                <a:t>내용 및 제작 방법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03C965-E688-465C-921F-C4F64167E8A9}"/>
              </a:ext>
            </a:extLst>
          </p:cNvPr>
          <p:cNvGrpSpPr/>
          <p:nvPr/>
        </p:nvGrpSpPr>
        <p:grpSpPr>
          <a:xfrm>
            <a:off x="458762" y="3936561"/>
            <a:ext cx="3482364" cy="690146"/>
            <a:chOff x="440154" y="2095500"/>
            <a:chExt cx="3482364" cy="69014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24C94C-5395-46F3-A365-649314DE0215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268A45-50A3-4F79-B09E-7CAC3ADBCF7B}"/>
                </a:ext>
              </a:extLst>
            </p:cNvPr>
            <p:cNvSpPr txBox="1"/>
            <p:nvPr/>
          </p:nvSpPr>
          <p:spPr>
            <a:xfrm>
              <a:off x="559043" y="2117408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3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1DDCBD-1FF9-423F-9399-0882363FC909}"/>
                </a:ext>
              </a:extLst>
            </p:cNvPr>
            <p:cNvSpPr txBox="1"/>
            <p:nvPr/>
          </p:nvSpPr>
          <p:spPr>
            <a:xfrm>
              <a:off x="1251594" y="2178963"/>
              <a:ext cx="2670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latin typeface="+mn-ea"/>
                </a:rPr>
                <a:t>프로그램의 구조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46844B-85D7-4CAF-A4BB-D62084828CC1}"/>
              </a:ext>
            </a:extLst>
          </p:cNvPr>
          <p:cNvGrpSpPr/>
          <p:nvPr/>
        </p:nvGrpSpPr>
        <p:grpSpPr>
          <a:xfrm>
            <a:off x="458762" y="4796489"/>
            <a:ext cx="2123018" cy="690146"/>
            <a:chOff x="440154" y="2095500"/>
            <a:chExt cx="2123018" cy="69014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3B00A1-8FD2-427A-929C-DF28A3B59150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0CA07C-0C1B-41A1-B942-69AE1A708120}"/>
                </a:ext>
              </a:extLst>
            </p:cNvPr>
            <p:cNvSpPr txBox="1"/>
            <p:nvPr/>
          </p:nvSpPr>
          <p:spPr>
            <a:xfrm>
              <a:off x="559043" y="2117408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4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FDC62B-D674-4BE6-A623-077AA5206CAF}"/>
                </a:ext>
              </a:extLst>
            </p:cNvPr>
            <p:cNvSpPr txBox="1"/>
            <p:nvPr/>
          </p:nvSpPr>
          <p:spPr>
            <a:xfrm>
              <a:off x="1251594" y="2178963"/>
              <a:ext cx="13115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latin typeface="+mn-ea"/>
                </a:rPr>
                <a:t>실행 예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4C1F1A1-404A-470B-9E30-C4347D243A5E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2917C65-70C0-4488-B673-BB71DFA03A25}"/>
              </a:ext>
            </a:extLst>
          </p:cNvPr>
          <p:cNvGrpSpPr/>
          <p:nvPr/>
        </p:nvGrpSpPr>
        <p:grpSpPr>
          <a:xfrm>
            <a:off x="440154" y="5759677"/>
            <a:ext cx="1675779" cy="690146"/>
            <a:chOff x="440154" y="2095500"/>
            <a:chExt cx="1675779" cy="69014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AB87315-3F28-4D25-B037-D8B5912E33DB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9BAFD5-F76F-44D6-85B7-32A96844BA99}"/>
                </a:ext>
              </a:extLst>
            </p:cNvPr>
            <p:cNvSpPr txBox="1"/>
            <p:nvPr/>
          </p:nvSpPr>
          <p:spPr>
            <a:xfrm>
              <a:off x="559043" y="2117408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5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4A4FFC-116A-4C0B-9CD3-04C4D6A6B567}"/>
                </a:ext>
              </a:extLst>
            </p:cNvPr>
            <p:cNvSpPr txBox="1"/>
            <p:nvPr/>
          </p:nvSpPr>
          <p:spPr>
            <a:xfrm>
              <a:off x="1251594" y="2178963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latin typeface="+mn-ea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5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파란색이(가) 표시된 사진&#10;&#10;자동 생성된 설명">
            <a:extLst>
              <a:ext uri="{FF2B5EF4-FFF2-40B4-BE49-F238E27FC236}">
                <a16:creationId xmlns:a16="http://schemas.microsoft.com/office/drawing/2014/main" id="{FF8F0A2D-0DDC-43C0-B963-7EC6B1EF2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59434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DE9D4DA-E323-4062-A3AC-ABAFE20D5C83}"/>
              </a:ext>
            </a:extLst>
          </p:cNvPr>
          <p:cNvSpPr/>
          <p:nvPr/>
        </p:nvSpPr>
        <p:spPr>
          <a:xfrm>
            <a:off x="301256" y="3088760"/>
            <a:ext cx="6096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D7608-E618-460B-ADAB-EB64A38593CA}"/>
              </a:ext>
            </a:extLst>
          </p:cNvPr>
          <p:cNvSpPr txBox="1"/>
          <p:nvPr/>
        </p:nvSpPr>
        <p:spPr>
          <a:xfrm>
            <a:off x="636272" y="4354015"/>
            <a:ext cx="5270520" cy="18372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개인적으로 공부하고 싶던 내용을 이렇게 학교대회를 통해 준비할 수 있어서 정말 재미있게 진행했던 것 같습니다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개인 공부하는 프로젝트를 다른 사람들에게 소개할 수 있는 기회를 주셔서 감사합니다</a:t>
            </a:r>
            <a:r>
              <a:rPr lang="en-US" altLang="ko-KR" sz="1600" spc="-150" dirty="0"/>
              <a:t>! </a:t>
            </a:r>
            <a:r>
              <a:rPr lang="ko-KR" altLang="en-US" sz="1600" spc="-150" dirty="0"/>
              <a:t>개인적으로 구현하고 싶던 기능들을 실력 부족으로 구현하지 못하였는데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다음 </a:t>
            </a:r>
            <a:r>
              <a:rPr lang="en-US" altLang="ko-KR" sz="1600" spc="-150" dirty="0"/>
              <a:t>1</a:t>
            </a:r>
            <a:r>
              <a:rPr lang="ko-KR" altLang="en-US" sz="1600" spc="-150" dirty="0"/>
              <a:t>년도 방통대와 함께 열심히 공부해서 더 </a:t>
            </a:r>
            <a:r>
              <a:rPr lang="ko-KR" altLang="en-US" sz="1600" spc="-150" dirty="0" err="1"/>
              <a:t>완성도있는</a:t>
            </a:r>
            <a:r>
              <a:rPr lang="ko-KR" altLang="en-US" sz="1600" spc="-150" dirty="0"/>
              <a:t> 프로젝트를 완성해보겠습니다</a:t>
            </a:r>
            <a:r>
              <a:rPr lang="en-US" altLang="ko-KR" sz="1600" spc="-150" dirty="0"/>
              <a:t>.</a:t>
            </a:r>
            <a:endParaRPr lang="ko-KR" altLang="en-US" sz="1600" spc="-1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DB1B3-0CFE-42E3-A33C-7C001F0CFF01}"/>
              </a:ext>
            </a:extLst>
          </p:cNvPr>
          <p:cNvSpPr txBox="1"/>
          <p:nvPr/>
        </p:nvSpPr>
        <p:spPr>
          <a:xfrm>
            <a:off x="636272" y="3429000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75C9E2-E74E-498C-878E-B2665726B4B8}"/>
              </a:ext>
            </a:extLst>
          </p:cNvPr>
          <p:cNvCxnSpPr>
            <a:cxnSpLocks/>
          </p:cNvCxnSpPr>
          <p:nvPr/>
        </p:nvCxnSpPr>
        <p:spPr>
          <a:xfrm>
            <a:off x="636272" y="4182780"/>
            <a:ext cx="5459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4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F35771-A76F-4D62-8C0C-CEE292147D28}"/>
              </a:ext>
            </a:extLst>
          </p:cNvPr>
          <p:cNvSpPr txBox="1"/>
          <p:nvPr/>
        </p:nvSpPr>
        <p:spPr>
          <a:xfrm>
            <a:off x="3006725" y="5434568"/>
            <a:ext cx="617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https://github.com/eugene-doobu/BoidSimulation_URP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66C750-1080-4E54-A96C-C4D7AF6EC282}"/>
              </a:ext>
            </a:extLst>
          </p:cNvPr>
          <p:cNvGrpSpPr/>
          <p:nvPr/>
        </p:nvGrpSpPr>
        <p:grpSpPr>
          <a:xfrm>
            <a:off x="170494" y="1237964"/>
            <a:ext cx="1658306" cy="711992"/>
            <a:chOff x="389355" y="547877"/>
            <a:chExt cx="2611390" cy="82372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97DF2B5-AB50-4B68-97D0-3201747007F4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811695-10CE-4160-A149-5D0277D61E5E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깃 저장소</a:t>
              </a:r>
            </a:p>
          </p:txBody>
        </p:sp>
      </p:grp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C6966D2-22C1-4F12-A9DD-482CB9489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975" y="2158045"/>
            <a:ext cx="8734425" cy="2962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9DC53A-2160-4DF3-A3DB-52A2FF0A0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28" y="3429000"/>
            <a:ext cx="30289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66C750-1080-4E54-A96C-C4D7AF6EC282}"/>
              </a:ext>
            </a:extLst>
          </p:cNvPr>
          <p:cNvGrpSpPr/>
          <p:nvPr/>
        </p:nvGrpSpPr>
        <p:grpSpPr>
          <a:xfrm>
            <a:off x="170494" y="1237964"/>
            <a:ext cx="1658306" cy="711992"/>
            <a:chOff x="389355" y="547877"/>
            <a:chExt cx="2611390" cy="82372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97DF2B5-AB50-4B68-97D0-3201747007F4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811695-10CE-4160-A149-5D0277D61E5E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레퍼런스</a:t>
              </a:r>
            </a:p>
          </p:txBody>
        </p:sp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D985E4F-0077-4FA3-9024-93CA5A3C8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2309441"/>
            <a:ext cx="4720166" cy="2938062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8413672-8310-4BF8-8D68-1D8E71B88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287" y="2359647"/>
            <a:ext cx="6146758" cy="283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8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021D7B-A442-4644-8C2C-8A0D775B40C9}"/>
              </a:ext>
            </a:extLst>
          </p:cNvPr>
          <p:cNvSpPr txBox="1"/>
          <p:nvPr/>
        </p:nvSpPr>
        <p:spPr>
          <a:xfrm>
            <a:off x="-150629" y="2519916"/>
            <a:ext cx="124932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</a:rPr>
              <a:t>[                        ]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07866-5AD8-4AAE-96B1-6EF3600050D6}"/>
              </a:ext>
            </a:extLst>
          </p:cNvPr>
          <p:cNvSpPr txBox="1"/>
          <p:nvPr/>
        </p:nvSpPr>
        <p:spPr>
          <a:xfrm>
            <a:off x="4628168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15932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생선, 수 중, 산호, 바다, 산호초, 물고기의 무리, 학교, 다이빙, 물, 수중 세계, 리프">
            <a:extLst>
              <a:ext uri="{FF2B5EF4-FFF2-40B4-BE49-F238E27FC236}">
                <a16:creationId xmlns:a16="http://schemas.microsoft.com/office/drawing/2014/main" id="{55CFFDBA-54FF-44D2-A640-196E098C0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9497" y="1"/>
            <a:ext cx="12201497" cy="697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160311D-A36A-40A0-8489-8BA748540C07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1D307E5-5280-4F48-BC00-E275F1CD1B77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52BDBD4-CA02-4D68-A1B5-951D0166F2A1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1F4567-BA9C-49C3-B5F9-1275F55A02EC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6695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개발목적 및 배경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694252-943C-4CD4-AD8F-4C29A3F532A7}"/>
                </a:ext>
              </a:extLst>
            </p:cNvPr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1,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9462CBE-36B4-4477-9103-304449E1EB3B}"/>
              </a:ext>
            </a:extLst>
          </p:cNvPr>
          <p:cNvSpPr txBox="1"/>
          <p:nvPr/>
        </p:nvSpPr>
        <p:spPr>
          <a:xfrm>
            <a:off x="9799879" y="6588607"/>
            <a:ext cx="2401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22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98C8B7-CCB6-4DC5-BE9A-B1C4BE69B5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04E4F1-9804-47D9-A38E-EA3AC0177C79}"/>
              </a:ext>
            </a:extLst>
          </p:cNvPr>
          <p:cNvSpPr/>
          <p:nvPr/>
        </p:nvSpPr>
        <p:spPr>
          <a:xfrm>
            <a:off x="0" y="-2195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3F542E-E095-4739-AA13-9097A9736916}"/>
              </a:ext>
            </a:extLst>
          </p:cNvPr>
          <p:cNvGrpSpPr/>
          <p:nvPr/>
        </p:nvGrpSpPr>
        <p:grpSpPr>
          <a:xfrm>
            <a:off x="326482" y="2280687"/>
            <a:ext cx="5336717" cy="2307237"/>
            <a:chOff x="379647" y="2206256"/>
            <a:chExt cx="5336717" cy="230723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5BE4D9-20CF-45B4-A175-2B0F2E5B9A4F}"/>
                </a:ext>
              </a:extLst>
            </p:cNvPr>
            <p:cNvSpPr txBox="1"/>
            <p:nvPr/>
          </p:nvSpPr>
          <p:spPr>
            <a:xfrm>
              <a:off x="379647" y="2991109"/>
              <a:ext cx="5336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i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자연의 아름다움 표현하기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234C92-F04D-473F-B271-D73B4FEE4A8E}"/>
                </a:ext>
              </a:extLst>
            </p:cNvPr>
            <p:cNvSpPr txBox="1"/>
            <p:nvPr/>
          </p:nvSpPr>
          <p:spPr>
            <a:xfrm>
              <a:off x="2966483" y="2206256"/>
              <a:ext cx="388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“</a:t>
              </a:r>
              <a:endParaRPr lang="ko-KR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87EE82-E83B-4767-BECE-CD6C099BC3AD}"/>
                </a:ext>
              </a:extLst>
            </p:cNvPr>
            <p:cNvSpPr txBox="1"/>
            <p:nvPr/>
          </p:nvSpPr>
          <p:spPr>
            <a:xfrm>
              <a:off x="2966483" y="3928718"/>
              <a:ext cx="388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”</a:t>
              </a:r>
              <a:endParaRPr lang="ko-KR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4A8C012-8DC4-40E5-B3B5-59AA6E664E75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22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개발목적 및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2B5CEE-7C2E-4A7C-A967-64321F24E3FD}"/>
              </a:ext>
            </a:extLst>
          </p:cNvPr>
          <p:cNvSpPr/>
          <p:nvPr/>
        </p:nvSpPr>
        <p:spPr>
          <a:xfrm>
            <a:off x="723900" y="1841503"/>
            <a:ext cx="10744200" cy="4432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D541EC-999A-4351-BB2B-27AF53DDB377}"/>
              </a:ext>
            </a:extLst>
          </p:cNvPr>
          <p:cNvSpPr/>
          <p:nvPr/>
        </p:nvSpPr>
        <p:spPr>
          <a:xfrm>
            <a:off x="1066800" y="1425442"/>
            <a:ext cx="2006600" cy="832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964B42-9C5D-46BF-B375-F9E0B8A3863F}"/>
              </a:ext>
            </a:extLst>
          </p:cNvPr>
          <p:cNvSpPr txBox="1"/>
          <p:nvPr/>
        </p:nvSpPr>
        <p:spPr>
          <a:xfrm>
            <a:off x="1094146" y="1549115"/>
            <a:ext cx="1863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군집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(Flock)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87236-894B-41C9-96F6-9AA0BF43EDBD}"/>
              </a:ext>
            </a:extLst>
          </p:cNvPr>
          <p:cNvSpPr txBox="1"/>
          <p:nvPr/>
        </p:nvSpPr>
        <p:spPr>
          <a:xfrm>
            <a:off x="1231201" y="2521509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1EB579-76CF-46D1-AB00-78FA10134E2A}"/>
              </a:ext>
            </a:extLst>
          </p:cNvPr>
          <p:cNvSpPr txBox="1"/>
          <p:nvPr/>
        </p:nvSpPr>
        <p:spPr>
          <a:xfrm>
            <a:off x="1227769" y="3769002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778F99-0F05-443D-9572-B4388156AA85}"/>
              </a:ext>
            </a:extLst>
          </p:cNvPr>
          <p:cNvSpPr txBox="1"/>
          <p:nvPr/>
        </p:nvSpPr>
        <p:spPr>
          <a:xfrm>
            <a:off x="1224337" y="5016495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CD186-DBBB-4196-B282-A839BD212069}"/>
              </a:ext>
            </a:extLst>
          </p:cNvPr>
          <p:cNvSpPr txBox="1"/>
          <p:nvPr/>
        </p:nvSpPr>
        <p:spPr>
          <a:xfrm>
            <a:off x="2025649" y="2675397"/>
            <a:ext cx="5141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수많은 생명체가 뭉쳐 활동하는 모습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27727-78FD-4F46-BCC5-0C9D01451FE4}"/>
              </a:ext>
            </a:extLst>
          </p:cNvPr>
          <p:cNvSpPr txBox="1"/>
          <p:nvPr/>
        </p:nvSpPr>
        <p:spPr>
          <a:xfrm>
            <a:off x="2025649" y="3922890"/>
            <a:ext cx="3039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복잡계의 자기조직화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10E024-0279-45DB-9C6A-9F6DFF32FE74}"/>
              </a:ext>
            </a:extLst>
          </p:cNvPr>
          <p:cNvSpPr txBox="1"/>
          <p:nvPr/>
        </p:nvSpPr>
        <p:spPr>
          <a:xfrm>
            <a:off x="2025649" y="5170383"/>
            <a:ext cx="8081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자연의 웅장한 아름다움을 컴퓨터 그래픽으로 흉내내는 것</a:t>
            </a:r>
          </a:p>
        </p:txBody>
      </p:sp>
    </p:spTree>
    <p:extLst>
      <p:ext uri="{BB962C8B-B14F-4D97-AF65-F5344CB8AC3E}">
        <p14:creationId xmlns:p14="http://schemas.microsoft.com/office/powerpoint/2010/main" val="304429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개발목적 및 배경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3881A1A-AB10-4C3E-A66E-8EC96EADE335}"/>
              </a:ext>
            </a:extLst>
          </p:cNvPr>
          <p:cNvSpPr/>
          <p:nvPr/>
        </p:nvSpPr>
        <p:spPr>
          <a:xfrm>
            <a:off x="5728680" y="3504567"/>
            <a:ext cx="2738208" cy="2738208"/>
          </a:xfrm>
          <a:prstGeom prst="ellipse">
            <a:avLst/>
          </a:prstGeom>
          <a:solidFill>
            <a:schemeClr val="accent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C50E123-85DA-46AB-9109-7C6C09184216}"/>
              </a:ext>
            </a:extLst>
          </p:cNvPr>
          <p:cNvSpPr/>
          <p:nvPr/>
        </p:nvSpPr>
        <p:spPr>
          <a:xfrm>
            <a:off x="3627265" y="3504567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25C61B2-067D-481F-96E9-87506BF7CFDF}"/>
              </a:ext>
            </a:extLst>
          </p:cNvPr>
          <p:cNvSpPr/>
          <p:nvPr/>
        </p:nvSpPr>
        <p:spPr>
          <a:xfrm>
            <a:off x="4723323" y="1654959"/>
            <a:ext cx="2738208" cy="27382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248A25-7D9A-43E5-981F-4383039FB404}"/>
              </a:ext>
            </a:extLst>
          </p:cNvPr>
          <p:cNvSpPr txBox="1"/>
          <p:nvPr/>
        </p:nvSpPr>
        <p:spPr>
          <a:xfrm>
            <a:off x="4182685" y="4741376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시뮬레이션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5373B2-705D-4072-B33C-9CC209265CDE}"/>
              </a:ext>
            </a:extLst>
          </p:cNvPr>
          <p:cNvSpPr txBox="1"/>
          <p:nvPr/>
        </p:nvSpPr>
        <p:spPr>
          <a:xfrm>
            <a:off x="6423042" y="4741376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선형대수학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64DD58-A12E-45A6-9FA2-028F2F726A4F}"/>
              </a:ext>
            </a:extLst>
          </p:cNvPr>
          <p:cNvSpPr txBox="1"/>
          <p:nvPr/>
        </p:nvSpPr>
        <p:spPr>
          <a:xfrm>
            <a:off x="4990202" y="2793230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 err="1">
                <a:solidFill>
                  <a:schemeClr val="bg1"/>
                </a:solidFill>
                <a:latin typeface="+mj-ea"/>
                <a:ea typeface="+mj-ea"/>
              </a:rPr>
              <a:t>컴퓨터그래픽스</a:t>
            </a:r>
            <a:endParaRPr lang="ko-KR" altLang="en-US" sz="24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280667" y="1364904"/>
            <a:ext cx="2611390" cy="711992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관련과목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28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E6F778-AB9C-4E58-9B6C-B4E293A186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874F9-2569-4DE6-9A1C-0C9DCFAFECF6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D2551D-E28F-4AC1-845E-E77A839BDF8F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730D19C-BD34-486B-877F-91E8EE5A5735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D4C8313-CB9A-4AD3-9525-3ECBC0187CD6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617AAA-1CBF-4FF2-929F-992E6EC6CDC1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6711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spc="-150" dirty="0"/>
                  <a:t>내용 및 제작 방법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F073B6-EF23-4646-B283-4A1E2DFE371D}"/>
                </a:ext>
              </a:extLst>
            </p:cNvPr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2,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85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/>
              <a:t>내용 및 제작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3A8967-9A27-4673-BC89-30F7A1E11B27}"/>
              </a:ext>
            </a:extLst>
          </p:cNvPr>
          <p:cNvSpPr/>
          <p:nvPr/>
        </p:nvSpPr>
        <p:spPr>
          <a:xfrm>
            <a:off x="635991" y="1732731"/>
            <a:ext cx="3525520" cy="2294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05E3AD-F221-400F-993E-EEDAD990B811}"/>
              </a:ext>
            </a:extLst>
          </p:cNvPr>
          <p:cNvSpPr txBox="1"/>
          <p:nvPr/>
        </p:nvSpPr>
        <p:spPr>
          <a:xfrm>
            <a:off x="768071" y="4888520"/>
            <a:ext cx="3261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세상에서 가장 사랑받는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2D/3D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멀티플랫폼 게임 및 인터렉티브 콘텐츠 개발 엔진인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Unity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통해 작업을 진행하였습니다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 C#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셰이더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언어인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HLSL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문법을  사용하였습니다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E3DC08-1925-4BD1-9667-92DF9D1EE527}"/>
              </a:ext>
            </a:extLst>
          </p:cNvPr>
          <p:cNvSpPr txBox="1"/>
          <p:nvPr/>
        </p:nvSpPr>
        <p:spPr>
          <a:xfrm>
            <a:off x="4445991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GPU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사용하여 간단한 처리들을 병렬화하고 많은 양의 고속실행을 처리하는 기술입니다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 Compute Shader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 대량 병렬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GPGPU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알고리즘 또는 게임 렌더링의 일부를 가속시키기 위해 사용될 수 있습니다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14CC2-180D-483B-9AEF-F18B732BB4EA}"/>
              </a:ext>
            </a:extLst>
          </p:cNvPr>
          <p:cNvSpPr txBox="1"/>
          <p:nvPr/>
        </p:nvSpPr>
        <p:spPr>
          <a:xfrm>
            <a:off x="5198582" y="4273064"/>
            <a:ext cx="175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Compute Shader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BA813-ED39-4B2D-8A07-C00BD615EA5A}"/>
              </a:ext>
            </a:extLst>
          </p:cNvPr>
          <p:cNvSpPr txBox="1"/>
          <p:nvPr/>
        </p:nvSpPr>
        <p:spPr>
          <a:xfrm>
            <a:off x="8123911" y="4888520"/>
            <a:ext cx="3261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Unity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 제작한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빌드된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스크립터블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렌더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파이프라인인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URP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통해 작업을 진행하였습니다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모바일을 비롯한 여러 플랫폼에서 성능을 최적화하기 좋은 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렌더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파이프라인입니다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6A914-C283-4EED-80AA-52B5BAE2C811}"/>
              </a:ext>
            </a:extLst>
          </p:cNvPr>
          <p:cNvSpPr txBox="1"/>
          <p:nvPr/>
        </p:nvSpPr>
        <p:spPr>
          <a:xfrm>
            <a:off x="8491787" y="4273064"/>
            <a:ext cx="252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Universal Render Pipeline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052" name="Picture 4" descr="유니버설 렌더 파이프라인(기존 LWRP)으로 그래픽스 퍼포먼스 최적화 | 렌더링 엔진 | Unity">
            <a:extLst>
              <a:ext uri="{FF2B5EF4-FFF2-40B4-BE49-F238E27FC236}">
                <a16:creationId xmlns:a16="http://schemas.microsoft.com/office/drawing/2014/main" id="{878941E1-FCB4-4F03-BDA0-1E0ECA70D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489" y="1732738"/>
            <a:ext cx="3525520" cy="229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30B9811-236D-436A-898F-62EFD45CF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11" y="1712482"/>
            <a:ext cx="3525520" cy="229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uidelines for Using Unity Trademarks - Unity">
            <a:extLst>
              <a:ext uri="{FF2B5EF4-FFF2-40B4-BE49-F238E27FC236}">
                <a16:creationId xmlns:a16="http://schemas.microsoft.com/office/drawing/2014/main" id="{8411B6D6-295F-4193-BE73-F671DB195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91" y="1618051"/>
            <a:ext cx="3525521" cy="23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2D79E3-549E-4890-BBE1-B508DD6981C2}"/>
              </a:ext>
            </a:extLst>
          </p:cNvPr>
          <p:cNvSpPr txBox="1"/>
          <p:nvPr/>
        </p:nvSpPr>
        <p:spPr>
          <a:xfrm>
            <a:off x="1557019" y="4273064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Unity 2020.2.1f1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888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/>
              <a:t>내용 및 제작 방법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280667" y="1311905"/>
            <a:ext cx="2323716" cy="633558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벡터연산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4841D0-76AA-46D9-80E9-03EE5D9AD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352" y="1628684"/>
            <a:ext cx="6169296" cy="457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29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200622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0193A7"/>
      </a:accent1>
      <a:accent2>
        <a:srgbClr val="41CFDA"/>
      </a:accent2>
      <a:accent3>
        <a:srgbClr val="F8D9B6"/>
      </a:accent3>
      <a:accent4>
        <a:srgbClr val="DFC3AB"/>
      </a:accent4>
      <a:accent5>
        <a:srgbClr val="03ABCF"/>
      </a:accent5>
      <a:accent6>
        <a:srgbClr val="006380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689</Words>
  <Application>Microsoft Office PowerPoint</Application>
  <PresentationFormat>와이드스크린</PresentationFormat>
  <Paragraphs>144</Paragraphs>
  <Slides>23</Slides>
  <Notes>12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나눔스퀘어 Bold</vt:lpstr>
      <vt:lpstr>나눔스퀘어 ExtraBold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홍유진</cp:lastModifiedBy>
  <cp:revision>167</cp:revision>
  <dcterms:created xsi:type="dcterms:W3CDTF">2020-06-22T00:57:09Z</dcterms:created>
  <dcterms:modified xsi:type="dcterms:W3CDTF">2021-08-01T03:57:35Z</dcterms:modified>
</cp:coreProperties>
</file>